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8"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7" autoAdjust="0"/>
    <p:restoredTop sz="94660"/>
  </p:normalViewPr>
  <p:slideViewPr>
    <p:cSldViewPr snapToGrid="0">
      <p:cViewPr varScale="1">
        <p:scale>
          <a:sx n="71" d="100"/>
          <a:sy n="71" d="100"/>
        </p:scale>
        <p:origin x="84" y="5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5/13/2021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927846"/>
            <a:ext cx="8911687" cy="977153"/>
          </a:xfrm>
        </p:spPr>
        <p:txBody>
          <a:bodyPr>
            <a:normAutofit/>
          </a:bodyPr>
          <a:lstStyle/>
          <a:p>
            <a:r>
              <a:rPr lang="en-US" sz="4400" dirty="0" smtClean="0"/>
              <a:t>ACTIONS AND INTERVENTIONS</a:t>
            </a:r>
            <a:endParaRPr lang="en-US" sz="4400" dirty="0"/>
          </a:p>
        </p:txBody>
      </p:sp>
      <p:sp>
        <p:nvSpPr>
          <p:cNvPr id="3" name="Content Placeholder 2"/>
          <p:cNvSpPr>
            <a:spLocks noGrp="1"/>
          </p:cNvSpPr>
          <p:nvPr>
            <p:ph idx="1"/>
          </p:nvPr>
        </p:nvSpPr>
        <p:spPr>
          <a:xfrm>
            <a:off x="4074458" y="2447364"/>
            <a:ext cx="7430153" cy="3463857"/>
          </a:xfrm>
        </p:spPr>
        <p:txBody>
          <a:bodyPr/>
          <a:lstStyle/>
          <a:p>
            <a:pPr marL="0" indent="0">
              <a:buNone/>
            </a:pPr>
            <a:r>
              <a:rPr lang="en-US" dirty="0"/>
              <a:t>Student’s Name</a:t>
            </a:r>
          </a:p>
          <a:p>
            <a:pPr marL="0" indent="0">
              <a:buNone/>
            </a:pPr>
            <a:r>
              <a:rPr lang="en-US" dirty="0"/>
              <a:t>Institution Affiliation</a:t>
            </a:r>
          </a:p>
          <a:p>
            <a:pPr marL="0" indent="0">
              <a:buNone/>
            </a:pPr>
            <a:r>
              <a:rPr lang="en-US" dirty="0"/>
              <a:t>Date of Submission</a:t>
            </a:r>
          </a:p>
          <a:p>
            <a:endParaRPr lang="en-US" dirty="0"/>
          </a:p>
        </p:txBody>
      </p:sp>
    </p:spTree>
    <p:extLst>
      <p:ext uri="{BB962C8B-B14F-4D97-AF65-F5344CB8AC3E}">
        <p14:creationId xmlns:p14="http://schemas.microsoft.com/office/powerpoint/2010/main" val="34745462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1902" y="852710"/>
            <a:ext cx="8911687" cy="1280890"/>
          </a:xfrm>
        </p:spPr>
        <p:txBody>
          <a:bodyPr>
            <a:normAutofit/>
          </a:bodyPr>
          <a:lstStyle/>
          <a:p>
            <a:r>
              <a:rPr lang="en-US" sz="4400" dirty="0" smtClean="0"/>
              <a:t>ACTIONS IN 1948</a:t>
            </a:r>
            <a:endParaRPr lang="en-US" sz="4400" dirty="0"/>
          </a:p>
        </p:txBody>
      </p:sp>
      <p:sp>
        <p:nvSpPr>
          <p:cNvPr id="3" name="Content Placeholder 2"/>
          <p:cNvSpPr>
            <a:spLocks noGrp="1"/>
          </p:cNvSpPr>
          <p:nvPr>
            <p:ph idx="1"/>
          </p:nvPr>
        </p:nvSpPr>
        <p:spPr>
          <a:xfrm>
            <a:off x="1075765" y="1371600"/>
            <a:ext cx="10428847" cy="4539623"/>
          </a:xfrm>
        </p:spPr>
        <p:txBody>
          <a:bodyPr/>
          <a:lstStyle/>
          <a:p>
            <a:endParaRPr lang="en-US" dirty="0" smtClean="0"/>
          </a:p>
          <a:p>
            <a:pPr marL="0" indent="0">
              <a:buNone/>
            </a:pPr>
            <a:endParaRPr lang="en-US" dirty="0"/>
          </a:p>
          <a:p>
            <a:endParaRPr lang="en-US" dirty="0" smtClean="0"/>
          </a:p>
          <a:p>
            <a:r>
              <a:rPr lang="en-US" dirty="0" smtClean="0"/>
              <a:t>1948 </a:t>
            </a:r>
            <a:r>
              <a:rPr lang="en-US" dirty="0"/>
              <a:t>The Nurses Association provided direct membership for Blacks American nurses who had been prohibited from membership within their state nurses associations</a:t>
            </a:r>
            <a:r>
              <a:rPr lang="en-US" dirty="0" smtClean="0"/>
              <a:t>.</a:t>
            </a:r>
          </a:p>
          <a:p>
            <a:r>
              <a:rPr lang="en-US" dirty="0" smtClean="0"/>
              <a:t>This </a:t>
            </a:r>
            <a:r>
              <a:rPr lang="en-US" dirty="0"/>
              <a:t>was a big win for people of color as they could join the associations and their rights and needs could be addressed by the associations, and they would also push their demands.</a:t>
            </a:r>
          </a:p>
        </p:txBody>
      </p:sp>
    </p:spTree>
    <p:extLst>
      <p:ext uri="{BB962C8B-B14F-4D97-AF65-F5344CB8AC3E}">
        <p14:creationId xmlns:p14="http://schemas.microsoft.com/office/powerpoint/2010/main" val="26929372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156446"/>
            <a:ext cx="8911687" cy="1358153"/>
          </a:xfrm>
        </p:spPr>
        <p:txBody>
          <a:bodyPr>
            <a:normAutofit/>
          </a:bodyPr>
          <a:lstStyle/>
          <a:p>
            <a:r>
              <a:rPr lang="en-US" sz="4400" dirty="0" smtClean="0"/>
              <a:t>ACTIONS IN 1950</a:t>
            </a:r>
            <a:endParaRPr lang="en-US" sz="4400" dirty="0"/>
          </a:p>
        </p:txBody>
      </p:sp>
      <p:sp>
        <p:nvSpPr>
          <p:cNvPr id="3" name="Content Placeholder 2"/>
          <p:cNvSpPr>
            <a:spLocks noGrp="1"/>
          </p:cNvSpPr>
          <p:nvPr>
            <p:ph idx="1"/>
          </p:nvPr>
        </p:nvSpPr>
        <p:spPr>
          <a:xfrm>
            <a:off x="1196788" y="1506071"/>
            <a:ext cx="10307824" cy="4405151"/>
          </a:xfrm>
        </p:spPr>
        <p:txBody>
          <a:bodyPr/>
          <a:lstStyle/>
          <a:p>
            <a:endParaRPr lang="en-US" dirty="0"/>
          </a:p>
          <a:p>
            <a:endParaRPr lang="en-US" dirty="0" smtClean="0"/>
          </a:p>
          <a:p>
            <a:endParaRPr lang="en-US" dirty="0" smtClean="0"/>
          </a:p>
          <a:p>
            <a:r>
              <a:rPr lang="en-US" dirty="0" smtClean="0"/>
              <a:t>1949Yale </a:t>
            </a:r>
            <a:r>
              <a:rPr lang="en-US" dirty="0"/>
              <a:t>began an advanced program in psychiatric nursing</a:t>
            </a:r>
            <a:r>
              <a:rPr lang="en-US" dirty="0" smtClean="0"/>
              <a:t>.</a:t>
            </a:r>
          </a:p>
          <a:p>
            <a:r>
              <a:rPr lang="en-US" dirty="0" smtClean="0"/>
              <a:t> </a:t>
            </a:r>
            <a:r>
              <a:rPr lang="en-US" dirty="0"/>
              <a:t>This program allowed for post-graduate studies for nurses and allowed them to venture into other fields such as mental health, midwifery public health, and psychiatric nursing. </a:t>
            </a:r>
            <a:endParaRPr lang="en-US" dirty="0" smtClean="0"/>
          </a:p>
          <a:p>
            <a:r>
              <a:rPr lang="en-US" dirty="0" smtClean="0"/>
              <a:t>It </a:t>
            </a:r>
            <a:r>
              <a:rPr lang="en-US" dirty="0"/>
              <a:t>stopped the notion that nurses had only to work with regular patients. </a:t>
            </a:r>
            <a:endParaRPr lang="en-US" dirty="0" smtClean="0"/>
          </a:p>
          <a:p>
            <a:r>
              <a:rPr lang="en-US" dirty="0" smtClean="0"/>
              <a:t>Today </a:t>
            </a:r>
            <a:r>
              <a:rPr lang="en-US" dirty="0"/>
              <a:t>there are many ventures nurses can engage in, and they are not only limited to just a few options.</a:t>
            </a:r>
          </a:p>
        </p:txBody>
      </p:sp>
    </p:spTree>
    <p:extLst>
      <p:ext uri="{BB962C8B-B14F-4D97-AF65-F5344CB8AC3E}">
        <p14:creationId xmlns:p14="http://schemas.microsoft.com/office/powerpoint/2010/main" val="1697477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13847" y="1021976"/>
            <a:ext cx="8290765" cy="1111624"/>
          </a:xfrm>
        </p:spPr>
        <p:txBody>
          <a:bodyPr>
            <a:normAutofit/>
          </a:bodyPr>
          <a:lstStyle/>
          <a:p>
            <a:r>
              <a:rPr lang="en-US" sz="4400" dirty="0" smtClean="0"/>
              <a:t>REFERENCES</a:t>
            </a:r>
            <a:endParaRPr lang="en-US" sz="4400" dirty="0"/>
          </a:p>
        </p:txBody>
      </p:sp>
      <p:sp>
        <p:nvSpPr>
          <p:cNvPr id="3" name="Content Placeholder 2"/>
          <p:cNvSpPr>
            <a:spLocks noGrp="1"/>
          </p:cNvSpPr>
          <p:nvPr>
            <p:ph idx="1"/>
          </p:nvPr>
        </p:nvSpPr>
        <p:spPr>
          <a:xfrm>
            <a:off x="941295" y="1761565"/>
            <a:ext cx="10563318" cy="4149657"/>
          </a:xfrm>
        </p:spPr>
        <p:txBody>
          <a:bodyPr/>
          <a:lstStyle/>
          <a:p>
            <a:endParaRPr lang="en-US" dirty="0" smtClean="0"/>
          </a:p>
          <a:p>
            <a:endParaRPr lang="en-US" dirty="0"/>
          </a:p>
          <a:p>
            <a:r>
              <a:rPr lang="en-US" dirty="0" smtClean="0"/>
              <a:t>Brook</a:t>
            </a:r>
            <a:r>
              <a:rPr lang="en-US" dirty="0"/>
              <a:t>, J., Aitken, L., Webb, R., </a:t>
            </a:r>
            <a:r>
              <a:rPr lang="en-US" dirty="0" err="1"/>
              <a:t>MacLaren</a:t>
            </a:r>
            <a:r>
              <a:rPr lang="en-US" dirty="0"/>
              <a:t>, J., &amp; Salmon, D. (2019). Characteristics of successful interventions to reduce turnover and increase retention of early-career nurses: A systematic review. International journal of nursing studies, 91, 47-59.</a:t>
            </a:r>
          </a:p>
          <a:p>
            <a:r>
              <a:rPr lang="en-US" dirty="0" err="1"/>
              <a:t>Melnyk</a:t>
            </a:r>
            <a:r>
              <a:rPr lang="en-US" dirty="0"/>
              <a:t>, B. M., Kelly, S. A., Stephens, J., </a:t>
            </a:r>
            <a:r>
              <a:rPr lang="en-US" dirty="0" err="1"/>
              <a:t>Dhakal</a:t>
            </a:r>
            <a:r>
              <a:rPr lang="en-US" dirty="0"/>
              <a:t>, K., McGovern, C., Tucker, S., &amp; Bird, S. B. (2020). Interventions to improve mental health, well-being, physical health, and lifestyle behaviors in physicians and nurses: a systematic review. American Journal of Health Promotion, 34(8), 929-941.</a:t>
            </a:r>
          </a:p>
          <a:p>
            <a:endParaRPr lang="en-US" dirty="0"/>
          </a:p>
        </p:txBody>
      </p:sp>
    </p:spTree>
    <p:extLst>
      <p:ext uri="{BB962C8B-B14F-4D97-AF65-F5344CB8AC3E}">
        <p14:creationId xmlns:p14="http://schemas.microsoft.com/office/powerpoint/2010/main" val="3589525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44153" y="1035424"/>
            <a:ext cx="7860459" cy="1196788"/>
          </a:xfrm>
        </p:spPr>
        <p:txBody>
          <a:bodyPr>
            <a:normAutofit/>
          </a:bodyPr>
          <a:lstStyle/>
          <a:p>
            <a:r>
              <a:rPr lang="en-US" sz="4400" dirty="0" smtClean="0"/>
              <a:t>INTRODUCTION</a:t>
            </a:r>
            <a:endParaRPr lang="en-US" sz="4400" dirty="0"/>
          </a:p>
        </p:txBody>
      </p:sp>
      <p:sp>
        <p:nvSpPr>
          <p:cNvPr id="3" name="Content Placeholder 2"/>
          <p:cNvSpPr>
            <a:spLocks noGrp="1"/>
          </p:cNvSpPr>
          <p:nvPr>
            <p:ph idx="1"/>
          </p:nvPr>
        </p:nvSpPr>
        <p:spPr>
          <a:xfrm>
            <a:off x="1129553" y="1905000"/>
            <a:ext cx="10375059" cy="4006222"/>
          </a:xfrm>
        </p:spPr>
        <p:txBody>
          <a:bodyPr/>
          <a:lstStyle/>
          <a:p>
            <a:endParaRPr lang="en-US" dirty="0" smtClean="0"/>
          </a:p>
          <a:p>
            <a:endParaRPr lang="en-US" dirty="0"/>
          </a:p>
          <a:p>
            <a:r>
              <a:rPr lang="en-US" dirty="0" smtClean="0"/>
              <a:t> </a:t>
            </a:r>
            <a:r>
              <a:rPr lang="en-US" dirty="0"/>
              <a:t>In the period 1930-1949, there have been many actions and inventions happening in the nursing world. </a:t>
            </a:r>
            <a:endParaRPr lang="en-US" dirty="0" smtClean="0"/>
          </a:p>
          <a:p>
            <a:r>
              <a:rPr lang="en-US" dirty="0" smtClean="0"/>
              <a:t>To </a:t>
            </a:r>
            <a:r>
              <a:rPr lang="en-US" dirty="0"/>
              <a:t>begin with, in 1933, Congress established the administration of civil work that saw the employment of 10,000 unemployed nurses, and they were also able to deliver services to those in need. </a:t>
            </a:r>
            <a:endParaRPr lang="en-US" dirty="0" smtClean="0"/>
          </a:p>
          <a:p>
            <a:r>
              <a:rPr lang="en-US" dirty="0" smtClean="0"/>
              <a:t>Today </a:t>
            </a:r>
            <a:r>
              <a:rPr lang="en-US" dirty="0"/>
              <a:t>this action has been reflected by the many registered nurses in employment and is combating the health sector.</a:t>
            </a:r>
          </a:p>
        </p:txBody>
      </p:sp>
    </p:spTree>
    <p:extLst>
      <p:ext uri="{BB962C8B-B14F-4D97-AF65-F5344CB8AC3E}">
        <p14:creationId xmlns:p14="http://schemas.microsoft.com/office/powerpoint/2010/main" val="3038343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0059" y="1304364"/>
            <a:ext cx="8344553" cy="1102659"/>
          </a:xfrm>
        </p:spPr>
        <p:txBody>
          <a:bodyPr>
            <a:normAutofit/>
          </a:bodyPr>
          <a:lstStyle/>
          <a:p>
            <a:r>
              <a:rPr lang="en-US" sz="4400" dirty="0" smtClean="0"/>
              <a:t>ACTIONS IN 1935</a:t>
            </a:r>
            <a:endParaRPr lang="en-US" sz="4400" dirty="0"/>
          </a:p>
        </p:txBody>
      </p:sp>
      <p:sp>
        <p:nvSpPr>
          <p:cNvPr id="3" name="Content Placeholder 2"/>
          <p:cNvSpPr>
            <a:spLocks noGrp="1"/>
          </p:cNvSpPr>
          <p:nvPr>
            <p:ph idx="1"/>
          </p:nvPr>
        </p:nvSpPr>
        <p:spPr>
          <a:xfrm>
            <a:off x="1237129" y="2407024"/>
            <a:ext cx="10267483" cy="4450976"/>
          </a:xfrm>
        </p:spPr>
        <p:txBody>
          <a:bodyPr/>
          <a:lstStyle/>
          <a:p>
            <a:endParaRPr lang="en-US" dirty="0" smtClean="0"/>
          </a:p>
          <a:p>
            <a:endParaRPr lang="en-US" dirty="0"/>
          </a:p>
          <a:p>
            <a:r>
              <a:rPr lang="en-US" dirty="0" smtClean="0"/>
              <a:t>1935 </a:t>
            </a:r>
            <a:r>
              <a:rPr lang="en-US" dirty="0"/>
              <a:t>the Congress passes the Social Security Act. The Title VI of the act allowed funding for public health workers</a:t>
            </a:r>
            <a:r>
              <a:rPr lang="en-US" dirty="0" smtClean="0"/>
              <a:t>.</a:t>
            </a:r>
          </a:p>
          <a:p>
            <a:r>
              <a:rPr lang="en-US" dirty="0" smtClean="0"/>
              <a:t> </a:t>
            </a:r>
            <a:r>
              <a:rPr lang="en-US" dirty="0"/>
              <a:t>It enabled health care workers especially nurses to receive additional education. </a:t>
            </a:r>
            <a:endParaRPr lang="en-US" dirty="0" smtClean="0"/>
          </a:p>
          <a:p>
            <a:r>
              <a:rPr lang="en-US" dirty="0" smtClean="0"/>
              <a:t>Today </a:t>
            </a:r>
            <a:r>
              <a:rPr lang="en-US" dirty="0"/>
              <a:t>this action has been seen with scholarships and student funding that would enable nurses to seek better education in pursuing their careers.</a:t>
            </a:r>
          </a:p>
        </p:txBody>
      </p:sp>
    </p:spTree>
    <p:extLst>
      <p:ext uri="{BB962C8B-B14F-4D97-AF65-F5344CB8AC3E}">
        <p14:creationId xmlns:p14="http://schemas.microsoft.com/office/powerpoint/2010/main" val="1916335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223682"/>
            <a:ext cx="8911687" cy="1317812"/>
          </a:xfrm>
        </p:spPr>
        <p:txBody>
          <a:bodyPr>
            <a:normAutofit/>
          </a:bodyPr>
          <a:lstStyle/>
          <a:p>
            <a:r>
              <a:rPr lang="en-US" sz="4400" dirty="0" smtClean="0"/>
              <a:t>ACTIONS IN 1936</a:t>
            </a:r>
            <a:endParaRPr lang="en-US" sz="4400" dirty="0"/>
          </a:p>
        </p:txBody>
      </p:sp>
      <p:sp>
        <p:nvSpPr>
          <p:cNvPr id="3" name="Content Placeholder 2"/>
          <p:cNvSpPr>
            <a:spLocks noGrp="1"/>
          </p:cNvSpPr>
          <p:nvPr>
            <p:ph idx="1"/>
          </p:nvPr>
        </p:nvSpPr>
        <p:spPr>
          <a:xfrm>
            <a:off x="1465729" y="2133600"/>
            <a:ext cx="10038883" cy="3777622"/>
          </a:xfrm>
        </p:spPr>
        <p:txBody>
          <a:bodyPr/>
          <a:lstStyle/>
          <a:p>
            <a:endParaRPr lang="en-US" dirty="0" smtClean="0"/>
          </a:p>
          <a:p>
            <a:endParaRPr lang="en-US" dirty="0" smtClean="0"/>
          </a:p>
          <a:p>
            <a:r>
              <a:rPr lang="en-US" dirty="0" smtClean="0"/>
              <a:t>1936 </a:t>
            </a:r>
            <a:r>
              <a:rPr lang="en-US" dirty="0"/>
              <a:t>the United States Public Health Service nurse consultant service was raised from one to seven nurses</a:t>
            </a:r>
            <a:r>
              <a:rPr lang="en-US" dirty="0" smtClean="0"/>
              <a:t>.</a:t>
            </a:r>
          </a:p>
          <a:p>
            <a:r>
              <a:rPr lang="en-US" dirty="0" smtClean="0"/>
              <a:t> </a:t>
            </a:r>
            <a:r>
              <a:rPr lang="en-US" dirty="0"/>
              <a:t>These consultants worked with both local public health authorities and states on improving the nursing activities in the public sector</a:t>
            </a:r>
            <a:r>
              <a:rPr lang="en-US" dirty="0" smtClean="0"/>
              <a:t>.</a:t>
            </a:r>
          </a:p>
          <a:p>
            <a:r>
              <a:rPr lang="en-US" dirty="0" smtClean="0"/>
              <a:t> </a:t>
            </a:r>
            <a:r>
              <a:rPr lang="en-US" dirty="0"/>
              <a:t>Today this number has increased intensively, and they can improve and coordinate the nursing activities.</a:t>
            </a:r>
          </a:p>
        </p:txBody>
      </p:sp>
    </p:spTree>
    <p:extLst>
      <p:ext uri="{BB962C8B-B14F-4D97-AF65-F5344CB8AC3E}">
        <p14:creationId xmlns:p14="http://schemas.microsoft.com/office/powerpoint/2010/main" val="4169822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54289" y="1169894"/>
            <a:ext cx="8911687" cy="802342"/>
          </a:xfrm>
        </p:spPr>
        <p:txBody>
          <a:bodyPr>
            <a:normAutofit/>
          </a:bodyPr>
          <a:lstStyle/>
          <a:p>
            <a:r>
              <a:rPr lang="en-US" sz="4400" dirty="0" smtClean="0"/>
              <a:t>ACTIONS IN 1938</a:t>
            </a:r>
            <a:endParaRPr lang="en-US" sz="4400" dirty="0"/>
          </a:p>
        </p:txBody>
      </p:sp>
      <p:sp>
        <p:nvSpPr>
          <p:cNvPr id="3" name="Content Placeholder 2"/>
          <p:cNvSpPr>
            <a:spLocks noGrp="1"/>
          </p:cNvSpPr>
          <p:nvPr>
            <p:ph idx="1"/>
          </p:nvPr>
        </p:nvSpPr>
        <p:spPr>
          <a:xfrm>
            <a:off x="1371600" y="1972236"/>
            <a:ext cx="10133012" cy="3938986"/>
          </a:xfrm>
        </p:spPr>
        <p:txBody>
          <a:bodyPr/>
          <a:lstStyle/>
          <a:p>
            <a:endParaRPr lang="en-US" dirty="0" smtClean="0"/>
          </a:p>
          <a:p>
            <a:endParaRPr lang="en-US" dirty="0"/>
          </a:p>
          <a:p>
            <a:r>
              <a:rPr lang="en-US" dirty="0" smtClean="0"/>
              <a:t>1938The </a:t>
            </a:r>
            <a:r>
              <a:rPr lang="en-US" dirty="0"/>
              <a:t>National League of Nursing Education and the American Hospital Association published a Manual of the Essentials of Good Hospital Nursing Service. </a:t>
            </a:r>
            <a:endParaRPr lang="en-US" dirty="0" smtClean="0"/>
          </a:p>
          <a:p>
            <a:r>
              <a:rPr lang="en-US" dirty="0" smtClean="0"/>
              <a:t>This </a:t>
            </a:r>
            <a:r>
              <a:rPr lang="en-US" dirty="0"/>
              <a:t>manual was made to ensure the hospitals could provide quality services to nurses and give them better working conditions. </a:t>
            </a:r>
            <a:endParaRPr lang="en-US" dirty="0" smtClean="0"/>
          </a:p>
          <a:p>
            <a:r>
              <a:rPr lang="en-US" dirty="0" smtClean="0"/>
              <a:t>From </a:t>
            </a:r>
            <a:r>
              <a:rPr lang="en-US" dirty="0"/>
              <a:t>that proposition, we can see today nurses are afforded quality working conditions and similar to those of their colleagues' doctors. (</a:t>
            </a:r>
            <a:r>
              <a:rPr lang="en-US" dirty="0" err="1"/>
              <a:t>Melnyk</a:t>
            </a:r>
            <a:r>
              <a:rPr lang="en-US" dirty="0"/>
              <a:t> et al., 2020).</a:t>
            </a:r>
          </a:p>
        </p:txBody>
      </p:sp>
    </p:spTree>
    <p:extLst>
      <p:ext uri="{BB962C8B-B14F-4D97-AF65-F5344CB8AC3E}">
        <p14:creationId xmlns:p14="http://schemas.microsoft.com/office/powerpoint/2010/main" val="10164463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411941"/>
            <a:ext cx="8911687" cy="887505"/>
          </a:xfrm>
        </p:spPr>
        <p:txBody>
          <a:bodyPr>
            <a:normAutofit/>
          </a:bodyPr>
          <a:lstStyle/>
          <a:p>
            <a:r>
              <a:rPr lang="en-US" sz="4400" dirty="0" smtClean="0"/>
              <a:t>ACTIONS IN 1939</a:t>
            </a:r>
            <a:endParaRPr lang="en-US" sz="4400" dirty="0"/>
          </a:p>
        </p:txBody>
      </p:sp>
      <p:sp>
        <p:nvSpPr>
          <p:cNvPr id="3" name="Content Placeholder 2"/>
          <p:cNvSpPr>
            <a:spLocks noGrp="1"/>
          </p:cNvSpPr>
          <p:nvPr>
            <p:ph idx="1"/>
          </p:nvPr>
        </p:nvSpPr>
        <p:spPr>
          <a:xfrm>
            <a:off x="1546412" y="1905000"/>
            <a:ext cx="9958200" cy="4006222"/>
          </a:xfrm>
        </p:spPr>
        <p:txBody>
          <a:bodyPr/>
          <a:lstStyle/>
          <a:p>
            <a:endParaRPr lang="en-US" dirty="0" smtClean="0"/>
          </a:p>
          <a:p>
            <a:endParaRPr lang="en-US" dirty="0"/>
          </a:p>
          <a:p>
            <a:r>
              <a:rPr lang="en-US" dirty="0" smtClean="0"/>
              <a:t>1939 </a:t>
            </a:r>
            <a:r>
              <a:rPr lang="en-US" dirty="0"/>
              <a:t>American Nurses Association establishes a policy in favor of nurse licensure for all who nurse for hire</a:t>
            </a:r>
            <a:r>
              <a:rPr lang="en-US" dirty="0" smtClean="0"/>
              <a:t>.</a:t>
            </a:r>
          </a:p>
          <a:p>
            <a:r>
              <a:rPr lang="en-US" dirty="0" smtClean="0"/>
              <a:t> </a:t>
            </a:r>
            <a:r>
              <a:rPr lang="en-US" dirty="0"/>
              <a:t>Before that, nurses were not all accorded with licenses. New York was the first state to come up with the licenses, which spread to other states. It enabled the nurses to be appreciated for their work and so that the profession can be taken seriously. </a:t>
            </a:r>
            <a:endParaRPr lang="en-US" dirty="0" smtClean="0"/>
          </a:p>
          <a:p>
            <a:r>
              <a:rPr lang="en-US" dirty="0" smtClean="0"/>
              <a:t>Today </a:t>
            </a:r>
            <a:r>
              <a:rPr lang="en-US" dirty="0"/>
              <a:t>this is seen by all nurses have to be registered so that they can practice as nurses and also be recognized as nurses. (Brook et al., 2019)</a:t>
            </a:r>
          </a:p>
        </p:txBody>
      </p:sp>
    </p:spTree>
    <p:extLst>
      <p:ext uri="{BB962C8B-B14F-4D97-AF65-F5344CB8AC3E}">
        <p14:creationId xmlns:p14="http://schemas.microsoft.com/office/powerpoint/2010/main" val="3180374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ACTIONS IN 1942</a:t>
            </a:r>
            <a:endParaRPr lang="en-US" sz="4400" dirty="0"/>
          </a:p>
        </p:txBody>
      </p:sp>
      <p:sp>
        <p:nvSpPr>
          <p:cNvPr id="3" name="Content Placeholder 2"/>
          <p:cNvSpPr>
            <a:spLocks noGrp="1"/>
          </p:cNvSpPr>
          <p:nvPr>
            <p:ph idx="1"/>
          </p:nvPr>
        </p:nvSpPr>
        <p:spPr>
          <a:xfrm>
            <a:off x="1116106" y="1546412"/>
            <a:ext cx="10388506" cy="4364810"/>
          </a:xfrm>
        </p:spPr>
        <p:txBody>
          <a:bodyPr>
            <a:normAutofit/>
          </a:bodyPr>
          <a:lstStyle/>
          <a:p>
            <a:endParaRPr lang="en-US" dirty="0" smtClean="0"/>
          </a:p>
          <a:p>
            <a:endParaRPr lang="en-US" dirty="0"/>
          </a:p>
          <a:p>
            <a:r>
              <a:rPr lang="en-US" dirty="0" smtClean="0"/>
              <a:t>1942 </a:t>
            </a:r>
            <a:r>
              <a:rPr lang="en-US" dirty="0"/>
              <a:t>American Nurses Association comes up with integration processes for nurses to the national professional organization</a:t>
            </a:r>
            <a:r>
              <a:rPr lang="en-US" dirty="0" smtClean="0"/>
              <a:t>.</a:t>
            </a:r>
          </a:p>
          <a:p>
            <a:r>
              <a:rPr lang="en-US" dirty="0" smtClean="0"/>
              <a:t> </a:t>
            </a:r>
            <a:r>
              <a:rPr lang="en-US" dirty="0"/>
              <a:t>According to the House of Delegates at the 1942 Biennial Convention, American Nurses Association was authorized consideration of persons from the African American group who had been barred from joining due to some policies</a:t>
            </a:r>
            <a:r>
              <a:rPr lang="en-US" dirty="0" smtClean="0"/>
              <a:t>.</a:t>
            </a:r>
          </a:p>
          <a:p>
            <a:r>
              <a:rPr lang="en-US" dirty="0" smtClean="0"/>
              <a:t> </a:t>
            </a:r>
            <a:r>
              <a:rPr lang="en-US" dirty="0"/>
              <a:t>It brought about the acceptance of people of color in the association that had been previously for whites only</a:t>
            </a:r>
            <a:r>
              <a:rPr lang="en-US" dirty="0" smtClean="0"/>
              <a:t>.</a:t>
            </a:r>
          </a:p>
          <a:p>
            <a:r>
              <a:rPr lang="en-US" dirty="0" smtClean="0"/>
              <a:t> </a:t>
            </a:r>
            <a:r>
              <a:rPr lang="en-US" dirty="0"/>
              <a:t>Today this is reflected by the number of nurses of color in practice and also members of the nursing organization.</a:t>
            </a:r>
          </a:p>
        </p:txBody>
      </p:sp>
    </p:spTree>
    <p:extLst>
      <p:ext uri="{BB962C8B-B14F-4D97-AF65-F5344CB8AC3E}">
        <p14:creationId xmlns:p14="http://schemas.microsoft.com/office/powerpoint/2010/main" val="20417718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954741"/>
            <a:ext cx="8911687" cy="1371599"/>
          </a:xfrm>
        </p:spPr>
        <p:txBody>
          <a:bodyPr>
            <a:normAutofit/>
          </a:bodyPr>
          <a:lstStyle/>
          <a:p>
            <a:r>
              <a:rPr lang="en-US" sz="4400" dirty="0" smtClean="0"/>
              <a:t>ACTIONS IN 1943</a:t>
            </a:r>
            <a:endParaRPr lang="en-US" sz="4400" dirty="0"/>
          </a:p>
        </p:txBody>
      </p:sp>
      <p:sp>
        <p:nvSpPr>
          <p:cNvPr id="3" name="Content Placeholder 2"/>
          <p:cNvSpPr>
            <a:spLocks noGrp="1"/>
          </p:cNvSpPr>
          <p:nvPr>
            <p:ph idx="1"/>
          </p:nvPr>
        </p:nvSpPr>
        <p:spPr>
          <a:xfrm>
            <a:off x="1048871" y="1905000"/>
            <a:ext cx="10455741" cy="4006222"/>
          </a:xfrm>
        </p:spPr>
        <p:txBody>
          <a:bodyPr/>
          <a:lstStyle/>
          <a:p>
            <a:endParaRPr lang="en-US" dirty="0" smtClean="0"/>
          </a:p>
          <a:p>
            <a:r>
              <a:rPr lang="en-US" dirty="0" smtClean="0"/>
              <a:t>1943 </a:t>
            </a:r>
            <a:r>
              <a:rPr lang="en-US" dirty="0"/>
              <a:t>the Nurse Training Act of 1943 (Bolton Act) develop the United States Cadet Nurse Corps and facilitates federal money support for nurse education. </a:t>
            </a:r>
            <a:endParaRPr lang="en-US" dirty="0" smtClean="0"/>
          </a:p>
          <a:p>
            <a:r>
              <a:rPr lang="en-US" dirty="0" smtClean="0"/>
              <a:t>The </a:t>
            </a:r>
            <a:r>
              <a:rPr lang="en-US" dirty="0"/>
              <a:t>main reason of education was to ensure an increment in the number of student nurses and shorten the years of study to become a nurse. It was made to ensure that the nurses who joined the military didn’t affect the healthcare program. </a:t>
            </a:r>
            <a:endParaRPr lang="en-US" dirty="0" smtClean="0"/>
          </a:p>
          <a:p>
            <a:r>
              <a:rPr lang="en-US" dirty="0" smtClean="0"/>
              <a:t>Today </a:t>
            </a:r>
            <a:r>
              <a:rPr lang="en-US" dirty="0"/>
              <a:t>it’s seen that the forces have their own trained nurses and the healthcare programs have their nurses, and the two don't clash, leading to a shortage of nurses.</a:t>
            </a:r>
          </a:p>
        </p:txBody>
      </p:sp>
    </p:spTree>
    <p:extLst>
      <p:ext uri="{BB962C8B-B14F-4D97-AF65-F5344CB8AC3E}">
        <p14:creationId xmlns:p14="http://schemas.microsoft.com/office/powerpoint/2010/main" val="27695529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062318"/>
            <a:ext cx="8911687" cy="1465728"/>
          </a:xfrm>
        </p:spPr>
        <p:txBody>
          <a:bodyPr>
            <a:normAutofit/>
          </a:bodyPr>
          <a:lstStyle/>
          <a:p>
            <a:r>
              <a:rPr lang="en-US" sz="4400" dirty="0" smtClean="0"/>
              <a:t>ACTIONS IN 1946</a:t>
            </a:r>
            <a:endParaRPr lang="en-US" sz="4400" dirty="0"/>
          </a:p>
        </p:txBody>
      </p:sp>
      <p:sp>
        <p:nvSpPr>
          <p:cNvPr id="3" name="Content Placeholder 2"/>
          <p:cNvSpPr>
            <a:spLocks noGrp="1"/>
          </p:cNvSpPr>
          <p:nvPr>
            <p:ph idx="1"/>
          </p:nvPr>
        </p:nvSpPr>
        <p:spPr>
          <a:xfrm>
            <a:off x="914400" y="1546412"/>
            <a:ext cx="10590212" cy="4364810"/>
          </a:xfrm>
        </p:spPr>
        <p:txBody>
          <a:bodyPr/>
          <a:lstStyle/>
          <a:p>
            <a:endParaRPr lang="en-US" dirty="0" smtClean="0"/>
          </a:p>
          <a:p>
            <a:endParaRPr lang="en-US" dirty="0"/>
          </a:p>
          <a:p>
            <a:endParaRPr lang="en-US" dirty="0" smtClean="0"/>
          </a:p>
          <a:p>
            <a:r>
              <a:rPr lang="en-US" dirty="0" smtClean="0"/>
              <a:t>1946American </a:t>
            </a:r>
            <a:r>
              <a:rPr lang="en-US" dirty="0"/>
              <a:t>Nurses Association initiated an Economic Security Program. This program was aimed at enabling the nurse’s bargain for their salaries. </a:t>
            </a:r>
            <a:endParaRPr lang="en-US" dirty="0" smtClean="0"/>
          </a:p>
          <a:p>
            <a:r>
              <a:rPr lang="en-US" dirty="0" smtClean="0"/>
              <a:t>They </a:t>
            </a:r>
            <a:r>
              <a:rPr lang="en-US" dirty="0"/>
              <a:t>had been limited before in work-related economic issues, but with this provision, the state nurses association was allowed to act as agents for purposes of collective bargaining.</a:t>
            </a:r>
          </a:p>
        </p:txBody>
      </p:sp>
    </p:spTree>
    <p:extLst>
      <p:ext uri="{BB962C8B-B14F-4D97-AF65-F5344CB8AC3E}">
        <p14:creationId xmlns:p14="http://schemas.microsoft.com/office/powerpoint/2010/main" val="248139479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35</TotalTime>
  <Words>918</Words>
  <Application>Microsoft Office PowerPoint</Application>
  <PresentationFormat>Widescreen</PresentationFormat>
  <Paragraphs>71</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Century Gothic</vt:lpstr>
      <vt:lpstr>Wingdings 3</vt:lpstr>
      <vt:lpstr>Wisp</vt:lpstr>
      <vt:lpstr>ACTIONS AND INTERVENTIONS</vt:lpstr>
      <vt:lpstr>INTRODUCTION</vt:lpstr>
      <vt:lpstr>ACTIONS IN 1935</vt:lpstr>
      <vt:lpstr>ACTIONS IN 1936</vt:lpstr>
      <vt:lpstr>ACTIONS IN 1938</vt:lpstr>
      <vt:lpstr>ACTIONS IN 1939</vt:lpstr>
      <vt:lpstr>ACTIONS IN 1942</vt:lpstr>
      <vt:lpstr>ACTIONS IN 1943</vt:lpstr>
      <vt:lpstr>ACTIONS IN 1946</vt:lpstr>
      <vt:lpstr>ACTIONS IN 1948</vt:lpstr>
      <vt:lpstr>ACTIONS IN 1950</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User</dc:creator>
  <cp:lastModifiedBy>User</cp:lastModifiedBy>
  <cp:revision>5</cp:revision>
  <dcterms:created xsi:type="dcterms:W3CDTF">2021-05-13T00:30:01Z</dcterms:created>
  <dcterms:modified xsi:type="dcterms:W3CDTF">2021-05-13T01:05:30Z</dcterms:modified>
</cp:coreProperties>
</file>